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6"/>
  </p:notesMasterIdLst>
  <p:sldIdLst>
    <p:sldId id="256" r:id="rId2"/>
    <p:sldId id="264" r:id="rId3"/>
    <p:sldId id="257" r:id="rId4"/>
    <p:sldId id="259" r:id="rId5"/>
    <p:sldId id="262" r:id="rId6"/>
    <p:sldId id="288" r:id="rId7"/>
    <p:sldId id="280" r:id="rId8"/>
    <p:sldId id="292" r:id="rId9"/>
    <p:sldId id="291" r:id="rId10"/>
    <p:sldId id="287" r:id="rId11"/>
    <p:sldId id="293" r:id="rId12"/>
    <p:sldId id="272" r:id="rId13"/>
    <p:sldId id="290" r:id="rId14"/>
    <p:sldId id="289" r:id="rId15"/>
  </p:sldIdLst>
  <p:sldSz cx="9144000" cy="5143500" type="screen16x9"/>
  <p:notesSz cx="6858000" cy="9144000"/>
  <p:embeddedFontLst>
    <p:embeddedFont>
      <p:font typeface="Atlantic Inline" panose="04020805080302030202" pitchFamily="82" charset="0"/>
      <p:regular r:id="rId17"/>
    </p:embeddedFont>
    <p:embeddedFont>
      <p:font typeface="Microsoft Sans Serif" panose="020B0604020202020204" pitchFamily="34" charset="0"/>
      <p:regular r:id="rId18"/>
    </p:embeddedFont>
    <p:embeddedFont>
      <p:font typeface="Mongolian Baiti" panose="03000500000000000000" pitchFamily="66" charset="0"/>
      <p:regular r:id="rId19"/>
    </p:embeddedFont>
    <p:embeddedFont>
      <p:font typeface="Montserrat" panose="000005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C4EB97-E0BE-4EE2-B6F5-F21CF8D3A216}">
  <a:tblStyle styleId="{67C4EB97-E0BE-4EE2-B6F5-F21CF8D3A2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113" d="100"/>
          <a:sy n="113" d="100"/>
        </p:scale>
        <p:origin x="6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59" r:id="rId6"/>
    <p:sldLayoutId id="2147483661" r:id="rId7"/>
    <p:sldLayoutId id="2147483664" r:id="rId8"/>
    <p:sldLayoutId id="2147483668"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atelier-canope-19.canoprof.fr/eleve/Conf%C3%A9rences_et_%20pr%C3%A9sentations/Canoprof_apr%C3%A8s_un_an/index.xhtml" TargetMode="External"/><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pixabay.com/en/hourglass-clock-time-sand-run-out-949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2004.09982" TargetMode="External"/><Relationship Id="rId2" Type="http://schemas.openxmlformats.org/officeDocument/2006/relationships/hyperlink" Target="https://www.mpoweruk.com/enigma.htm" TargetMode="External"/><Relationship Id="rId1" Type="http://schemas.openxmlformats.org/officeDocument/2006/relationships/slideLayout" Target="../slideLayouts/slideLayout1.xml"/><Relationship Id="rId4" Type="http://schemas.openxmlformats.org/officeDocument/2006/relationships/hyperlink" Target="https://www.researchgate.net/publication/314935733_The_Enigma_Machin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moneyriskanalysis.com/blog/2012/05/29/a-coloro-che-si-sono-mostrati-sensibili-e-riconoscenti/" TargetMode="Externa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www.pngall.com/team-work-png/download/1324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freepngimg.com/png/14614-presentation-download-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pngall.com/target-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ixabay.com/en/light-bulb-idea-enlightenment-plan-192653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tonybates.ca/2016/01/04/book-review-the-future-of-the-professions-including-teach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www.pngall.com/innovation-p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dogear6.com/2013/01/18/cell-phone-security/" TargetMode="External"/><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840954" y="1937684"/>
            <a:ext cx="5112207" cy="1225417"/>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Software Approach To Enigma Machine</a:t>
            </a:r>
            <a:endParaRPr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63" name="Google Shape;163;p38"/>
          <p:cNvSpPr txBox="1">
            <a:spLocks noGrp="1"/>
          </p:cNvSpPr>
          <p:nvPr>
            <p:ph type="subTitle" idx="1"/>
          </p:nvPr>
        </p:nvSpPr>
        <p:spPr>
          <a:xfrm>
            <a:off x="1897561" y="3926103"/>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accent1">
                    <a:lumMod val="75000"/>
                  </a:schemeClr>
                </a:solidFill>
              </a:rPr>
              <a:t>Review- 1</a:t>
            </a:r>
            <a:endParaRPr sz="1800" dirty="0">
              <a:solidFill>
                <a:schemeClr val="accent1">
                  <a:lumMod val="75000"/>
                </a:schemeClr>
              </a:solidFill>
            </a:endParaRPr>
          </a:p>
        </p:txBody>
      </p:sp>
      <p:sp>
        <p:nvSpPr>
          <p:cNvPr id="164" name="Google Shape;164;p38"/>
          <p:cNvSpPr txBox="1">
            <a:spLocks noGrp="1"/>
          </p:cNvSpPr>
          <p:nvPr>
            <p:ph type="ctrTitle"/>
          </p:nvPr>
        </p:nvSpPr>
        <p:spPr>
          <a:xfrm>
            <a:off x="2648371" y="3461402"/>
            <a:ext cx="3553977" cy="464701"/>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golian Baiti" panose="03000500000000000000" pitchFamily="66" charset="0"/>
                <a:ea typeface="Montserrat ExtraLight"/>
                <a:cs typeface="Mongolian Baiti" panose="03000500000000000000" pitchFamily="66" charset="0"/>
                <a:sym typeface="Montserrat ExtraLight"/>
              </a:rPr>
              <a:t>PROJECT EXHIBITION-II</a:t>
            </a:r>
            <a:endParaRPr sz="2200" b="0" dirty="0">
              <a:latin typeface="Mongolian Baiti" panose="03000500000000000000" pitchFamily="66" charset="0"/>
              <a:ea typeface="Montserrat ExtraLight"/>
              <a:cs typeface="Mongolian Baiti" panose="03000500000000000000" pitchFamily="66" charset="0"/>
              <a:sym typeface="Montserrat ExtraLight"/>
            </a:endParaRPr>
          </a:p>
        </p:txBody>
      </p:sp>
      <p:cxnSp>
        <p:nvCxnSpPr>
          <p:cNvPr id="165" name="Google Shape;165;p38"/>
          <p:cNvCxnSpPr>
            <a:cxnSpLocks/>
          </p:cNvCxnSpPr>
          <p:nvPr/>
        </p:nvCxnSpPr>
        <p:spPr>
          <a:xfrm>
            <a:off x="2309706" y="3269599"/>
            <a:ext cx="433493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descr="VIT University, Sehore - MPNVVA Bhopal">
            <a:extLst>
              <a:ext uri="{FF2B5EF4-FFF2-40B4-BE49-F238E27FC236}">
                <a16:creationId xmlns:a16="http://schemas.microsoft.com/office/drawing/2014/main" id="{E3D69AE0-F94C-4AC6-9712-84A74294D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674" y="413966"/>
            <a:ext cx="2629372" cy="1225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276136" y="465781"/>
            <a:ext cx="6409144" cy="719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Overall System Architecture Diagram</a:t>
            </a:r>
            <a:endParaRPr dirty="0"/>
          </a:p>
        </p:txBody>
      </p:sp>
      <p:cxnSp>
        <p:nvCxnSpPr>
          <p:cNvPr id="2181" name="Google Shape;2181;p69"/>
          <p:cNvCxnSpPr>
            <a:cxnSpLocks/>
          </p:cNvCxnSpPr>
          <p:nvPr/>
        </p:nvCxnSpPr>
        <p:spPr>
          <a:xfrm>
            <a:off x="276136" y="1101945"/>
            <a:ext cx="621949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82" name="Google Shape;2182;p69"/>
          <p:cNvPicPr preferRelativeResize="0"/>
          <p:nvPr/>
        </p:nvPicPr>
        <p:blipFill>
          <a:blip r:embed="rId3">
            <a:alphaModFix/>
          </a:blip>
          <a:stretch>
            <a:fillRect/>
          </a:stretch>
        </p:blipFill>
        <p:spPr>
          <a:xfrm>
            <a:off x="626975" y="1634837"/>
            <a:ext cx="2539443" cy="747400"/>
          </a:xfrm>
          <a:prstGeom prst="rect">
            <a:avLst/>
          </a:prstGeom>
          <a:noFill/>
          <a:ln>
            <a:noFill/>
          </a:ln>
        </p:spPr>
      </p:pic>
      <p:pic>
        <p:nvPicPr>
          <p:cNvPr id="2183" name="Google Shape;2183;p69"/>
          <p:cNvPicPr preferRelativeResize="0"/>
          <p:nvPr/>
        </p:nvPicPr>
        <p:blipFill>
          <a:blip r:embed="rId4">
            <a:alphaModFix/>
          </a:blip>
          <a:stretch>
            <a:fillRect/>
          </a:stretch>
        </p:blipFill>
        <p:spPr>
          <a:xfrm rot="10800000">
            <a:off x="2707177" y="1634837"/>
            <a:ext cx="1976586" cy="747400"/>
          </a:xfrm>
          <a:prstGeom prst="rect">
            <a:avLst/>
          </a:prstGeom>
          <a:noFill/>
          <a:ln>
            <a:noFill/>
          </a:ln>
        </p:spPr>
      </p:pic>
      <p:pic>
        <p:nvPicPr>
          <p:cNvPr id="2184" name="Google Shape;2184;p69"/>
          <p:cNvPicPr preferRelativeResize="0"/>
          <p:nvPr/>
        </p:nvPicPr>
        <p:blipFill>
          <a:blip r:embed="rId5">
            <a:alphaModFix/>
          </a:blip>
          <a:stretch>
            <a:fillRect/>
          </a:stretch>
        </p:blipFill>
        <p:spPr>
          <a:xfrm>
            <a:off x="1345956" y="2620891"/>
            <a:ext cx="2939569" cy="682400"/>
          </a:xfrm>
          <a:prstGeom prst="rect">
            <a:avLst/>
          </a:prstGeom>
          <a:noFill/>
          <a:ln>
            <a:noFill/>
          </a:ln>
        </p:spPr>
      </p:pic>
      <p:pic>
        <p:nvPicPr>
          <p:cNvPr id="2185" name="Google Shape;2185;p69"/>
          <p:cNvPicPr preferRelativeResize="0"/>
          <p:nvPr/>
        </p:nvPicPr>
        <p:blipFill>
          <a:blip r:embed="rId6">
            <a:alphaModFix/>
          </a:blip>
          <a:stretch>
            <a:fillRect/>
          </a:stretch>
        </p:blipFill>
        <p:spPr>
          <a:xfrm>
            <a:off x="915638" y="3541975"/>
            <a:ext cx="3800201" cy="878198"/>
          </a:xfrm>
          <a:prstGeom prst="rect">
            <a:avLst/>
          </a:prstGeom>
          <a:noFill/>
          <a:ln>
            <a:noFill/>
          </a:ln>
        </p:spPr>
      </p:pic>
      <p:pic>
        <p:nvPicPr>
          <p:cNvPr id="5" name="Picture 4">
            <a:extLst>
              <a:ext uri="{FF2B5EF4-FFF2-40B4-BE49-F238E27FC236}">
                <a16:creationId xmlns:a16="http://schemas.microsoft.com/office/drawing/2014/main" id="{F92670BB-4EF5-4976-84C5-156F6530188B}"/>
              </a:ext>
            </a:extLst>
          </p:cNvPr>
          <p:cNvPicPr>
            <a:picLocks noChangeAspect="1"/>
          </p:cNvPicPr>
          <p:nvPr/>
        </p:nvPicPr>
        <p:blipFill>
          <a:blip r:embed="rId7"/>
          <a:stretch>
            <a:fillRect/>
          </a:stretch>
        </p:blipFill>
        <p:spPr>
          <a:xfrm>
            <a:off x="466747" y="1425438"/>
            <a:ext cx="5158634" cy="3359900"/>
          </a:xfrm>
          <a:prstGeom prst="rect">
            <a:avLst/>
          </a:prstGeom>
        </p:spPr>
      </p:pic>
      <p:pic>
        <p:nvPicPr>
          <p:cNvPr id="7" name="Picture 6">
            <a:extLst>
              <a:ext uri="{FF2B5EF4-FFF2-40B4-BE49-F238E27FC236}">
                <a16:creationId xmlns:a16="http://schemas.microsoft.com/office/drawing/2014/main" id="{4C94640A-FEAA-4996-962C-036750459F77}"/>
              </a:ext>
            </a:extLst>
          </p:cNvPr>
          <p:cNvPicPr>
            <a:picLocks noChangeAspect="1"/>
          </p:cNvPicPr>
          <p:nvPr/>
        </p:nvPicPr>
        <p:blipFill>
          <a:blip r:embed="rId8"/>
          <a:stretch>
            <a:fillRect/>
          </a:stretch>
        </p:blipFill>
        <p:spPr>
          <a:xfrm>
            <a:off x="5879380" y="715625"/>
            <a:ext cx="2829320" cy="38105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CEA0F-2BBE-44E2-87D8-ED0CC66F405B}"/>
              </a:ext>
            </a:extLst>
          </p:cNvPr>
          <p:cNvSpPr>
            <a:spLocks noGrp="1"/>
          </p:cNvSpPr>
          <p:nvPr>
            <p:ph type="title"/>
          </p:nvPr>
        </p:nvSpPr>
        <p:spPr>
          <a:xfrm>
            <a:off x="938500" y="445025"/>
            <a:ext cx="4629300" cy="591295"/>
          </a:xfrm>
        </p:spPr>
        <p:txBody>
          <a:bodyPr/>
          <a:lstStyle/>
          <a:p>
            <a:r>
              <a:rPr lang="en-US" dirty="0"/>
              <a:t>Modules &amp; Explanation</a:t>
            </a:r>
          </a:p>
        </p:txBody>
      </p:sp>
      <p:sp>
        <p:nvSpPr>
          <p:cNvPr id="3" name="Text Placeholder 2">
            <a:extLst>
              <a:ext uri="{FF2B5EF4-FFF2-40B4-BE49-F238E27FC236}">
                <a16:creationId xmlns:a16="http://schemas.microsoft.com/office/drawing/2014/main" id="{AFA45BEE-649B-40C6-8427-4D90863833E2}"/>
              </a:ext>
            </a:extLst>
          </p:cNvPr>
          <p:cNvSpPr>
            <a:spLocks noGrp="1"/>
          </p:cNvSpPr>
          <p:nvPr>
            <p:ph type="body" idx="1"/>
          </p:nvPr>
        </p:nvSpPr>
        <p:spPr>
          <a:xfrm>
            <a:off x="2444240" y="1463975"/>
            <a:ext cx="4946400" cy="3393436"/>
          </a:xfrm>
        </p:spPr>
        <p:txBody>
          <a:bodyPr/>
          <a:lstStyle/>
          <a:p>
            <a:pPr marL="139700" indent="0">
              <a:buNone/>
            </a:pPr>
            <a:r>
              <a:rPr lang="en-US" b="0" i="0" dirty="0">
                <a:solidFill>
                  <a:schemeClr val="bg1"/>
                </a:solidFill>
                <a:effectLst/>
                <a:latin typeface="Times New Roman" panose="02020603050405020304" pitchFamily="18" charset="0"/>
                <a:cs typeface="Times New Roman" panose="02020603050405020304" pitchFamily="18" charset="0"/>
              </a:rPr>
              <a:t>A German Enigma operator would be given a plaintext message to encrypt. After setting up his machine, he would type the message on the Enigma keyboard. For each letter pressed, one lamp lit indicating a different letter according to a pseudo-random substitution determined by the electrical pathways inside the machine</a:t>
            </a:r>
            <a:r>
              <a:rPr lang="en-US" dirty="0">
                <a:solidFill>
                  <a:schemeClr val="bg1"/>
                </a:solidFill>
                <a:latin typeface="arial" panose="020B0604020202020204" pitchFamily="34" charset="0"/>
                <a:cs typeface="Times New Roman" panose="02020603050405020304" pitchFamily="18" charset="0"/>
              </a:rPr>
              <a:t>.</a:t>
            </a:r>
          </a:p>
          <a:p>
            <a:pPr marL="139700" indent="0">
              <a:buNone/>
            </a:pPr>
            <a:endParaRPr lang="en-US" dirty="0">
              <a:solidFill>
                <a:schemeClr val="bg1"/>
              </a:solidFill>
              <a:latin typeface="arial" panose="020B0604020202020204" pitchFamily="34" charset="0"/>
              <a:cs typeface="Times New Roman" panose="02020603050405020304" pitchFamily="18" charset="0"/>
            </a:endParaRPr>
          </a:p>
          <a:p>
            <a:pPr marL="139700" indent="0">
              <a:buNone/>
            </a:pPr>
            <a:r>
              <a:rPr lang="en-US" sz="1400" dirty="0">
                <a:latin typeface="Times New Roman" panose="02020603050405020304" pitchFamily="18" charset="0"/>
                <a:cs typeface="Times New Roman" panose="02020603050405020304" pitchFamily="18" charset="0"/>
              </a:rPr>
              <a:t>We divided our system different modules –</a:t>
            </a:r>
            <a:endParaRPr lang="en-US" dirty="0">
              <a:effectLst/>
              <a:latin typeface="Segoe UI" panose="020B0502040204020203" pitchFamily="34" charset="0"/>
            </a:endParaRPr>
          </a:p>
          <a:p>
            <a:pPr>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Enigma </a:t>
            </a:r>
          </a:p>
          <a:p>
            <a:pPr>
              <a:lnSpc>
                <a:spcPct val="150000"/>
              </a:lnSpc>
              <a:buFont typeface="Wingdings" panose="05000000000000000000" pitchFamily="2" charset="2"/>
              <a:buChar char="§"/>
            </a:pPr>
            <a:r>
              <a:rPr lang="en-US" dirty="0" err="1">
                <a:solidFill>
                  <a:schemeClr val="bg1"/>
                </a:solidFill>
                <a:latin typeface="Times New Roman" panose="02020603050405020304" pitchFamily="18" charset="0"/>
                <a:cs typeface="Times New Roman" panose="02020603050405020304" pitchFamily="18" charset="0"/>
              </a:rPr>
              <a:t>EnigmaSim</a:t>
            </a:r>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Light</a:t>
            </a:r>
          </a:p>
          <a:p>
            <a:pPr>
              <a:lnSpc>
                <a:spcPct val="150000"/>
              </a:lnSpc>
              <a:buFont typeface="Wingdings" panose="05000000000000000000" pitchFamily="2" charset="2"/>
              <a:buChar char="§"/>
            </a:pPr>
            <a:r>
              <a:rPr lang="en-US" dirty="0" err="1">
                <a:solidFill>
                  <a:schemeClr val="bg1"/>
                </a:solidFill>
                <a:latin typeface="Times New Roman" panose="02020603050405020304" pitchFamily="18" charset="0"/>
                <a:cs typeface="Times New Roman" panose="02020603050405020304" pitchFamily="18" charset="0"/>
              </a:rPr>
              <a:t>Plugpoint</a:t>
            </a:r>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Rotor</a:t>
            </a:r>
          </a:p>
          <a:p>
            <a:pPr>
              <a:buFont typeface="Wingdings" panose="05000000000000000000" pitchFamily="2" charset="2"/>
              <a:buChar char="§"/>
            </a:pPr>
            <a:endParaRPr lang="en-US" dirty="0">
              <a:solidFill>
                <a:schemeClr val="bg1"/>
              </a:solidFill>
            </a:endParaRPr>
          </a:p>
        </p:txBody>
      </p:sp>
      <p:cxnSp>
        <p:nvCxnSpPr>
          <p:cNvPr id="4" name="Google Shape;2092;p62">
            <a:extLst>
              <a:ext uri="{FF2B5EF4-FFF2-40B4-BE49-F238E27FC236}">
                <a16:creationId xmlns:a16="http://schemas.microsoft.com/office/drawing/2014/main" id="{147B1BF8-A2C2-41E7-94F7-98BCE9F4CEB3}"/>
              </a:ext>
            </a:extLst>
          </p:cNvPr>
          <p:cNvCxnSpPr>
            <a:cxnSpLocks/>
          </p:cNvCxnSpPr>
          <p:nvPr/>
        </p:nvCxnSpPr>
        <p:spPr>
          <a:xfrm>
            <a:off x="938500" y="1050715"/>
            <a:ext cx="397894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Picture 10">
            <a:extLst>
              <a:ext uri="{FF2B5EF4-FFF2-40B4-BE49-F238E27FC236}">
                <a16:creationId xmlns:a16="http://schemas.microsoft.com/office/drawing/2014/main" id="{1C50CE46-367C-4A38-B604-606E6168F9B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6748" y="1781396"/>
            <a:ext cx="2096464" cy="1775540"/>
          </a:xfrm>
          <a:prstGeom prst="rect">
            <a:avLst/>
          </a:prstGeom>
        </p:spPr>
      </p:pic>
    </p:spTree>
    <p:extLst>
      <p:ext uri="{BB962C8B-B14F-4D97-AF65-F5344CB8AC3E}">
        <p14:creationId xmlns:p14="http://schemas.microsoft.com/office/powerpoint/2010/main" val="66462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843674" y="388734"/>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Timeline</a:t>
            </a:r>
            <a:endParaRPr dirty="0"/>
          </a:p>
        </p:txBody>
      </p:sp>
      <p:cxnSp>
        <p:nvCxnSpPr>
          <p:cNvPr id="1956" name="Google Shape;1956;p54"/>
          <p:cNvCxnSpPr>
            <a:cxnSpLocks/>
            <a:stCxn id="1965" idx="6"/>
            <a:endCxn id="1967" idx="2"/>
          </p:cNvCxnSpPr>
          <p:nvPr/>
        </p:nvCxnSpPr>
        <p:spPr>
          <a:xfrm flipV="1">
            <a:off x="1458879" y="2664001"/>
            <a:ext cx="5397191" cy="31127"/>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654081" y="1755063"/>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Phase-</a:t>
            </a:r>
            <a:r>
              <a:rPr lang="en" sz="1400" dirty="0">
                <a:solidFill>
                  <a:schemeClr val="lt1"/>
                </a:solidFill>
              </a:rPr>
              <a:t>1</a:t>
            </a:r>
            <a:endParaRPr sz="1400" dirty="0">
              <a:solidFill>
                <a:schemeClr val="lt1"/>
              </a:solidFill>
            </a:endParaRPr>
          </a:p>
        </p:txBody>
      </p:sp>
      <p:sp>
        <p:nvSpPr>
          <p:cNvPr id="1958" name="Google Shape;1958;p54"/>
          <p:cNvSpPr txBox="1">
            <a:spLocks noGrp="1"/>
          </p:cNvSpPr>
          <p:nvPr>
            <p:ph type="subTitle" idx="4294967295"/>
          </p:nvPr>
        </p:nvSpPr>
        <p:spPr>
          <a:xfrm>
            <a:off x="695229" y="3221221"/>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Review-1</a:t>
            </a:r>
          </a:p>
          <a:p>
            <a:pPr marL="0" lvl="0" indent="0" algn="ctr" rtl="0">
              <a:spcBef>
                <a:spcPts val="0"/>
              </a:spcBef>
              <a:spcAft>
                <a:spcPts val="1600"/>
              </a:spcAft>
              <a:buNone/>
            </a:pPr>
            <a:endParaRPr sz="1400" dirty="0">
              <a:solidFill>
                <a:schemeClr val="lt1"/>
              </a:solidFill>
            </a:endParaRPr>
          </a:p>
        </p:txBody>
      </p:sp>
      <p:sp>
        <p:nvSpPr>
          <p:cNvPr id="1959" name="Google Shape;1959;p54"/>
          <p:cNvSpPr txBox="1">
            <a:spLocks noGrp="1"/>
          </p:cNvSpPr>
          <p:nvPr>
            <p:ph type="title" idx="4294967295"/>
          </p:nvPr>
        </p:nvSpPr>
        <p:spPr>
          <a:xfrm>
            <a:off x="4395865" y="1721447"/>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Phase-</a:t>
            </a:r>
            <a:r>
              <a:rPr lang="en" sz="1400" dirty="0">
                <a:solidFill>
                  <a:schemeClr val="lt1"/>
                </a:solidFill>
              </a:rPr>
              <a:t>3</a:t>
            </a:r>
            <a:endParaRPr sz="1400" dirty="0">
              <a:solidFill>
                <a:schemeClr val="lt1"/>
              </a:solidFill>
            </a:endParaRPr>
          </a:p>
        </p:txBody>
      </p:sp>
      <p:sp>
        <p:nvSpPr>
          <p:cNvPr id="1960" name="Google Shape;1960;p54"/>
          <p:cNvSpPr txBox="1">
            <a:spLocks noGrp="1"/>
          </p:cNvSpPr>
          <p:nvPr>
            <p:ph type="subTitle" idx="4294967295"/>
          </p:nvPr>
        </p:nvSpPr>
        <p:spPr>
          <a:xfrm>
            <a:off x="4384519" y="3219721"/>
            <a:ext cx="1822246" cy="7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dirty="0">
                <a:solidFill>
                  <a:schemeClr val="lt1"/>
                </a:solidFill>
              </a:rPr>
              <a:t>Program Implementation and Demo</a:t>
            </a:r>
            <a:endParaRPr sz="1400" dirty="0">
              <a:solidFill>
                <a:schemeClr val="lt1"/>
              </a:solidFill>
            </a:endParaRPr>
          </a:p>
          <a:p>
            <a:pPr marL="0" lvl="0" indent="0" algn="ctr" rtl="0">
              <a:spcBef>
                <a:spcPts val="1600"/>
              </a:spcBef>
              <a:spcAft>
                <a:spcPts val="1600"/>
              </a:spcAft>
              <a:buNone/>
            </a:pPr>
            <a:endParaRPr sz="1400" dirty="0">
              <a:solidFill>
                <a:schemeClr val="lt1"/>
              </a:solidFill>
            </a:endParaRPr>
          </a:p>
        </p:txBody>
      </p:sp>
      <p:sp>
        <p:nvSpPr>
          <p:cNvPr id="1961" name="Google Shape;1961;p54"/>
          <p:cNvSpPr txBox="1">
            <a:spLocks noGrp="1"/>
          </p:cNvSpPr>
          <p:nvPr>
            <p:ph type="subTitle" idx="4294967295"/>
          </p:nvPr>
        </p:nvSpPr>
        <p:spPr>
          <a:xfrm>
            <a:off x="2527179" y="1217740"/>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Work On Program</a:t>
            </a:r>
            <a:endParaRPr sz="1400" dirty="0">
              <a:solidFill>
                <a:schemeClr val="lt1"/>
              </a:solidFill>
            </a:endParaRPr>
          </a:p>
        </p:txBody>
      </p:sp>
      <p:sp>
        <p:nvSpPr>
          <p:cNvPr id="1962" name="Google Shape;1962;p54"/>
          <p:cNvSpPr txBox="1">
            <a:spLocks noGrp="1"/>
          </p:cNvSpPr>
          <p:nvPr>
            <p:ph type="title" idx="4294967295"/>
          </p:nvPr>
        </p:nvSpPr>
        <p:spPr>
          <a:xfrm>
            <a:off x="2484649" y="3756397"/>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Phase-</a:t>
            </a:r>
            <a:r>
              <a:rPr lang="en" sz="1400" dirty="0">
                <a:solidFill>
                  <a:schemeClr val="lt1"/>
                </a:solidFill>
              </a:rPr>
              <a:t>2</a:t>
            </a:r>
            <a:endParaRPr sz="1400" dirty="0">
              <a:solidFill>
                <a:schemeClr val="lt1"/>
              </a:solidFill>
            </a:endParaRPr>
          </a:p>
        </p:txBody>
      </p:sp>
      <p:sp>
        <p:nvSpPr>
          <p:cNvPr id="1965" name="Google Shape;1965;p54"/>
          <p:cNvSpPr/>
          <p:nvPr/>
        </p:nvSpPr>
        <p:spPr>
          <a:xfrm>
            <a:off x="1241379" y="2586378"/>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5025422" y="2586378"/>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6856070" y="2555251"/>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a:cxnSpLocks/>
          </p:cNvCxnSpPr>
          <p:nvPr/>
        </p:nvCxnSpPr>
        <p:spPr>
          <a:xfrm>
            <a:off x="843674" y="1003302"/>
            <a:ext cx="291552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 name="Google Shape;1965;p54">
            <a:extLst>
              <a:ext uri="{FF2B5EF4-FFF2-40B4-BE49-F238E27FC236}">
                <a16:creationId xmlns:a16="http://schemas.microsoft.com/office/drawing/2014/main" id="{A05BEA48-359B-42CA-A742-02BE1433EAB8}"/>
              </a:ext>
            </a:extLst>
          </p:cNvPr>
          <p:cNvSpPr/>
          <p:nvPr/>
        </p:nvSpPr>
        <p:spPr>
          <a:xfrm>
            <a:off x="3086024" y="2586378"/>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0767821B-9BFD-472D-BC7E-DD09692BB86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62241" y="128693"/>
            <a:ext cx="1018624" cy="1711074"/>
          </a:xfrm>
          <a:prstGeom prst="rect">
            <a:avLst/>
          </a:prstGeom>
        </p:spPr>
      </p:pic>
      <p:sp>
        <p:nvSpPr>
          <p:cNvPr id="23" name="Google Shape;1959;p54">
            <a:extLst>
              <a:ext uri="{FF2B5EF4-FFF2-40B4-BE49-F238E27FC236}">
                <a16:creationId xmlns:a16="http://schemas.microsoft.com/office/drawing/2014/main" id="{86CDF3EA-F9A8-4FD0-AD3A-BF1E112E4589}"/>
              </a:ext>
            </a:extLst>
          </p:cNvPr>
          <p:cNvSpPr txBox="1">
            <a:spLocks/>
          </p:cNvSpPr>
          <p:nvPr/>
        </p:nvSpPr>
        <p:spPr>
          <a:xfrm>
            <a:off x="6309920" y="3664373"/>
            <a:ext cx="1527300"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dirty="0"/>
              <a:t>Phase-4</a:t>
            </a:r>
          </a:p>
        </p:txBody>
      </p:sp>
      <p:sp>
        <p:nvSpPr>
          <p:cNvPr id="24" name="Google Shape;1958;p54">
            <a:extLst>
              <a:ext uri="{FF2B5EF4-FFF2-40B4-BE49-F238E27FC236}">
                <a16:creationId xmlns:a16="http://schemas.microsoft.com/office/drawing/2014/main" id="{0CB1427F-432E-4BCB-875D-D6EEAE9DCC5A}"/>
              </a:ext>
            </a:extLst>
          </p:cNvPr>
          <p:cNvSpPr txBox="1">
            <a:spLocks/>
          </p:cNvSpPr>
          <p:nvPr/>
        </p:nvSpPr>
        <p:spPr>
          <a:xfrm>
            <a:off x="6173250" y="1129522"/>
            <a:ext cx="1527300" cy="790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n-US" sz="1400" dirty="0">
                <a:solidFill>
                  <a:schemeClr val="lt1"/>
                </a:solidFill>
              </a:rPr>
              <a:t>Submit Project Report before TEE </a:t>
            </a:r>
          </a:p>
          <a:p>
            <a:pPr marL="0" indent="0" algn="ctr">
              <a:spcAft>
                <a:spcPts val="1600"/>
              </a:spcAft>
              <a:buFont typeface="Montserrat"/>
              <a:buNone/>
            </a:pPr>
            <a:endParaRPr lang="en-US" sz="1400" dirty="0">
              <a:solidFill>
                <a:schemeClr val="lt1"/>
              </a:solidFill>
            </a:endParaRPr>
          </a:p>
        </p:txBody>
      </p:sp>
      <p:sp>
        <p:nvSpPr>
          <p:cNvPr id="9" name="Arrow: Up-Down 8">
            <a:extLst>
              <a:ext uri="{FF2B5EF4-FFF2-40B4-BE49-F238E27FC236}">
                <a16:creationId xmlns:a16="http://schemas.microsoft.com/office/drawing/2014/main" id="{1FBBC03F-8EC8-41BE-B2E6-0BE6F67FEC16}"/>
              </a:ext>
            </a:extLst>
          </p:cNvPr>
          <p:cNvSpPr/>
          <p:nvPr/>
        </p:nvSpPr>
        <p:spPr>
          <a:xfrm>
            <a:off x="1324815" y="2144899"/>
            <a:ext cx="45719" cy="1106905"/>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Arrow: Up-Down 25">
            <a:extLst>
              <a:ext uri="{FF2B5EF4-FFF2-40B4-BE49-F238E27FC236}">
                <a16:creationId xmlns:a16="http://schemas.microsoft.com/office/drawing/2014/main" id="{4B22F783-9910-4EFC-939A-5AA70BD64152}"/>
              </a:ext>
            </a:extLst>
          </p:cNvPr>
          <p:cNvSpPr/>
          <p:nvPr/>
        </p:nvSpPr>
        <p:spPr>
          <a:xfrm>
            <a:off x="3175117" y="1943140"/>
            <a:ext cx="45720" cy="1721233"/>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Arrow: Up-Down 26">
            <a:extLst>
              <a:ext uri="{FF2B5EF4-FFF2-40B4-BE49-F238E27FC236}">
                <a16:creationId xmlns:a16="http://schemas.microsoft.com/office/drawing/2014/main" id="{F22C6061-E85E-4C3E-9637-5C9A2AAD1629}"/>
              </a:ext>
            </a:extLst>
          </p:cNvPr>
          <p:cNvSpPr/>
          <p:nvPr/>
        </p:nvSpPr>
        <p:spPr>
          <a:xfrm>
            <a:off x="5108107" y="2117402"/>
            <a:ext cx="45719" cy="1106905"/>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Arrow: Up-Down 29">
            <a:extLst>
              <a:ext uri="{FF2B5EF4-FFF2-40B4-BE49-F238E27FC236}">
                <a16:creationId xmlns:a16="http://schemas.microsoft.com/office/drawing/2014/main" id="{A3F08507-8F95-44FB-83F2-043E13C813A5}"/>
              </a:ext>
            </a:extLst>
          </p:cNvPr>
          <p:cNvSpPr/>
          <p:nvPr/>
        </p:nvSpPr>
        <p:spPr>
          <a:xfrm>
            <a:off x="6944415" y="1943139"/>
            <a:ext cx="45719" cy="1667047"/>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AE1C-A5B9-4034-A6F7-6782BA690CD4}"/>
              </a:ext>
            </a:extLst>
          </p:cNvPr>
          <p:cNvSpPr>
            <a:spLocks noGrp="1"/>
          </p:cNvSpPr>
          <p:nvPr>
            <p:ph type="ctrTitle"/>
          </p:nvPr>
        </p:nvSpPr>
        <p:spPr>
          <a:xfrm>
            <a:off x="557073" y="915960"/>
            <a:ext cx="4792200" cy="608040"/>
          </a:xfrm>
        </p:spPr>
        <p:txBody>
          <a:bodyPr/>
          <a:lstStyle/>
          <a:p>
            <a:r>
              <a:rPr lang="en-US" sz="2800" dirty="0" err="1">
                <a:solidFill>
                  <a:schemeClr val="accent1"/>
                </a:solidFill>
              </a:rPr>
              <a:t>Refrences</a:t>
            </a:r>
            <a:endParaRPr lang="en-US" sz="2800" dirty="0">
              <a:solidFill>
                <a:schemeClr val="accent1"/>
              </a:solidFill>
            </a:endParaRPr>
          </a:p>
        </p:txBody>
      </p:sp>
      <p:sp>
        <p:nvSpPr>
          <p:cNvPr id="3" name="Subtitle 2">
            <a:extLst>
              <a:ext uri="{FF2B5EF4-FFF2-40B4-BE49-F238E27FC236}">
                <a16:creationId xmlns:a16="http://schemas.microsoft.com/office/drawing/2014/main" id="{8428F912-2C22-4209-999C-2A70C3A9D724}"/>
              </a:ext>
            </a:extLst>
          </p:cNvPr>
          <p:cNvSpPr>
            <a:spLocks noGrp="1"/>
          </p:cNvSpPr>
          <p:nvPr>
            <p:ph type="subTitle" idx="1"/>
          </p:nvPr>
        </p:nvSpPr>
        <p:spPr>
          <a:xfrm>
            <a:off x="1774613" y="2004907"/>
            <a:ext cx="5061787" cy="2222633"/>
          </a:xfrm>
        </p:spPr>
        <p:txBody>
          <a:bodyPr/>
          <a:lstStyle/>
          <a:p>
            <a:pPr marL="514350" indent="-400050" algn="l">
              <a:buFont typeface="+mj-lt"/>
              <a:buAutoNum type="romanLcPeriod"/>
            </a:pPr>
            <a:r>
              <a:rPr lang="en-US" dirty="0">
                <a:hlinkClick r:id="rId2">
                  <a:extLst>
                    <a:ext uri="{A12FA001-AC4F-418D-AE19-62706E023703}">
                      <ahyp:hlinkClr xmlns:ahyp="http://schemas.microsoft.com/office/drawing/2018/hyperlinkcolor" val="tx"/>
                    </a:ext>
                  </a:extLst>
                </a:hlinkClick>
              </a:rPr>
              <a:t>https://www.mpoweruk.com/enigma.htm</a:t>
            </a:r>
            <a:endParaRPr lang="en-US" dirty="0"/>
          </a:p>
          <a:p>
            <a:pPr marL="514350" indent="-400050" algn="l">
              <a:buFont typeface="+mj-lt"/>
              <a:buAutoNum type="romanLcPeriod"/>
            </a:pPr>
            <a:endParaRPr lang="en-US" dirty="0">
              <a:hlinkClick r:id="rId3">
                <a:extLst>
                  <a:ext uri="{A12FA001-AC4F-418D-AE19-62706E023703}">
                    <ahyp:hlinkClr xmlns:ahyp="http://schemas.microsoft.com/office/drawing/2018/hyperlinkcolor" val="tx"/>
                  </a:ext>
                </a:extLst>
              </a:hlinkClick>
            </a:endParaRPr>
          </a:p>
          <a:p>
            <a:pPr marL="514350" indent="-400050" algn="l">
              <a:buFont typeface="+mj-lt"/>
              <a:buAutoNum type="romanLcPeriod"/>
            </a:pPr>
            <a:r>
              <a:rPr lang="en-US" dirty="0">
                <a:hlinkClick r:id="rId3">
                  <a:extLst>
                    <a:ext uri="{A12FA001-AC4F-418D-AE19-62706E023703}">
                      <ahyp:hlinkClr xmlns:ahyp="http://schemas.microsoft.com/office/drawing/2018/hyperlinkcolor" val="tx"/>
                    </a:ext>
                  </a:extLst>
                </a:hlinkClick>
              </a:rPr>
              <a:t>https://arxiv.org/pdf/2004.09982</a:t>
            </a:r>
            <a:endParaRPr lang="en-US" dirty="0"/>
          </a:p>
          <a:p>
            <a:pPr marL="514350" indent="-400050" algn="l">
              <a:buFont typeface="+mj-lt"/>
              <a:buAutoNum type="romanLcPeriod"/>
            </a:pPr>
            <a:endParaRPr lang="en-US" dirty="0"/>
          </a:p>
          <a:p>
            <a:pPr marL="514350" indent="-400050" algn="l">
              <a:buFont typeface="+mj-lt"/>
              <a:buAutoNum type="romanLcPeriod"/>
            </a:pPr>
            <a:r>
              <a:rPr lang="en-US" dirty="0">
                <a:hlinkClick r:id="rId4">
                  <a:extLst>
                    <a:ext uri="{A12FA001-AC4F-418D-AE19-62706E023703}">
                      <ahyp:hlinkClr xmlns:ahyp="http://schemas.microsoft.com/office/drawing/2018/hyperlinkcolor" val="tx"/>
                    </a:ext>
                  </a:extLst>
                </a:hlinkClick>
              </a:rPr>
              <a:t>https://www.researchgate.net/publication/314935733_The_Enigma_Machine</a:t>
            </a:r>
            <a:endParaRPr lang="en-US" dirty="0"/>
          </a:p>
          <a:p>
            <a:pPr marL="514350" indent="-400050" algn="l">
              <a:buFont typeface="+mj-lt"/>
              <a:buAutoNum type="romanLcPeriod"/>
            </a:pPr>
            <a:endParaRPr lang="en-US" dirty="0"/>
          </a:p>
          <a:p>
            <a:pPr marL="514350" indent="-400050" algn="l">
              <a:buFont typeface="+mj-lt"/>
              <a:buAutoNum type="romanLcPeriod"/>
            </a:pPr>
            <a:r>
              <a:rPr lang="en-US" dirty="0"/>
              <a:t>http://www.cryptomuseum.com/crypto/enigma/hist.htm</a:t>
            </a:r>
          </a:p>
        </p:txBody>
      </p:sp>
    </p:spTree>
    <p:extLst>
      <p:ext uri="{BB962C8B-B14F-4D97-AF65-F5344CB8AC3E}">
        <p14:creationId xmlns:p14="http://schemas.microsoft.com/office/powerpoint/2010/main" val="891187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52CD94-7C53-4A24-BFED-CCF6A068C652}"/>
              </a:ext>
            </a:extLst>
          </p:cNvPr>
          <p:cNvSpPr>
            <a:spLocks noGrp="1"/>
          </p:cNvSpPr>
          <p:nvPr>
            <p:ph type="ctrTitle"/>
          </p:nvPr>
        </p:nvSpPr>
        <p:spPr/>
        <p:txBody>
          <a:bodyPr/>
          <a:lstStyle/>
          <a:p>
            <a:endParaRPr lang="en-US" dirty="0"/>
          </a:p>
        </p:txBody>
      </p:sp>
      <p:pic>
        <p:nvPicPr>
          <p:cNvPr id="25" name="Picture 24">
            <a:extLst>
              <a:ext uri="{FF2B5EF4-FFF2-40B4-BE49-F238E27FC236}">
                <a16:creationId xmlns:a16="http://schemas.microsoft.com/office/drawing/2014/main" id="{6D173A46-AE55-4A27-86F5-916669D820F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97868" y="793750"/>
            <a:ext cx="4842933" cy="3556000"/>
          </a:xfrm>
          <a:prstGeom prst="rect">
            <a:avLst/>
          </a:prstGeom>
        </p:spPr>
      </p:pic>
    </p:spTree>
    <p:extLst>
      <p:ext uri="{BB962C8B-B14F-4D97-AF65-F5344CB8AC3E}">
        <p14:creationId xmlns:p14="http://schemas.microsoft.com/office/powerpoint/2010/main" val="1042233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6552" y="483416"/>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 :-</a:t>
            </a:r>
            <a:endParaRPr dirty="0"/>
          </a:p>
        </p:txBody>
      </p:sp>
      <p:cxnSp>
        <p:nvCxnSpPr>
          <p:cNvPr id="234" name="Google Shape;234;p46"/>
          <p:cNvCxnSpPr>
            <a:cxnSpLocks/>
          </p:cNvCxnSpPr>
          <p:nvPr/>
        </p:nvCxnSpPr>
        <p:spPr>
          <a:xfrm>
            <a:off x="778933" y="1179408"/>
            <a:ext cx="330897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1283238" y="2123876"/>
            <a:ext cx="2804668"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Atlantic Inline" panose="04020805080302030202" pitchFamily="82" charset="0"/>
              </a:rPr>
              <a:t>Yogesh Panchal</a:t>
            </a:r>
            <a:endParaRPr dirty="0">
              <a:latin typeface="Atlantic Inline" panose="04020805080302030202" pitchFamily="82" charset="0"/>
            </a:endParaRPr>
          </a:p>
        </p:txBody>
      </p:sp>
      <p:sp>
        <p:nvSpPr>
          <p:cNvPr id="237" name="Google Shape;237;p46"/>
          <p:cNvSpPr txBox="1">
            <a:spLocks noGrp="1"/>
          </p:cNvSpPr>
          <p:nvPr>
            <p:ph type="title" idx="2"/>
          </p:nvPr>
        </p:nvSpPr>
        <p:spPr>
          <a:xfrm>
            <a:off x="1632552" y="2786666"/>
            <a:ext cx="2067000" cy="4570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Atlantic Inline" panose="04020805080302030202" pitchFamily="82" charset="0"/>
              </a:rPr>
              <a:t>Sourabh Sahu</a:t>
            </a:r>
            <a:endParaRPr dirty="0">
              <a:latin typeface="Atlantic Inline" panose="04020805080302030202" pitchFamily="82" charset="0"/>
            </a:endParaRPr>
          </a:p>
        </p:txBody>
      </p:sp>
      <p:sp>
        <p:nvSpPr>
          <p:cNvPr id="239" name="Google Shape;239;p46"/>
          <p:cNvSpPr txBox="1">
            <a:spLocks noGrp="1"/>
          </p:cNvSpPr>
          <p:nvPr>
            <p:ph type="title" idx="5"/>
          </p:nvPr>
        </p:nvSpPr>
        <p:spPr>
          <a:xfrm>
            <a:off x="1064096" y="1570513"/>
            <a:ext cx="3474391"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Atlantic Inline" panose="04020805080302030202" pitchFamily="82" charset="0"/>
              </a:rPr>
              <a:t>M.Pon Dinesh Kumar</a:t>
            </a:r>
            <a:endParaRPr dirty="0">
              <a:latin typeface="Atlantic Inline" panose="04020805080302030202" pitchFamily="82" charset="0"/>
            </a:endParaRPr>
          </a:p>
        </p:txBody>
      </p:sp>
      <p:sp>
        <p:nvSpPr>
          <p:cNvPr id="240" name="Google Shape;240;p46"/>
          <p:cNvSpPr txBox="1">
            <a:spLocks noGrp="1"/>
          </p:cNvSpPr>
          <p:nvPr>
            <p:ph type="subTitle" idx="6"/>
          </p:nvPr>
        </p:nvSpPr>
        <p:spPr>
          <a:xfrm>
            <a:off x="4810604" y="3417954"/>
            <a:ext cx="1597348" cy="4099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20MEI10078</a:t>
            </a:r>
            <a:endParaRPr dirty="0"/>
          </a:p>
        </p:txBody>
      </p:sp>
      <p:cxnSp>
        <p:nvCxnSpPr>
          <p:cNvPr id="241" name="Google Shape;241;p46"/>
          <p:cNvCxnSpPr/>
          <p:nvPr/>
        </p:nvCxnSpPr>
        <p:spPr>
          <a:xfrm>
            <a:off x="4331385" y="2454561"/>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a:cxnSpLocks/>
          </p:cNvCxnSpPr>
          <p:nvPr/>
        </p:nvCxnSpPr>
        <p:spPr>
          <a:xfrm>
            <a:off x="4300200" y="3015173"/>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4331385" y="1920597"/>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802953" y="1496689"/>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37;p46">
            <a:extLst>
              <a:ext uri="{FF2B5EF4-FFF2-40B4-BE49-F238E27FC236}">
                <a16:creationId xmlns:a16="http://schemas.microsoft.com/office/drawing/2014/main" id="{7FD8C66B-497E-4C17-BA62-20FE43D18280}"/>
              </a:ext>
            </a:extLst>
          </p:cNvPr>
          <p:cNvSpPr txBox="1">
            <a:spLocks/>
          </p:cNvSpPr>
          <p:nvPr/>
        </p:nvSpPr>
        <p:spPr>
          <a:xfrm>
            <a:off x="1442720" y="3394440"/>
            <a:ext cx="2419478" cy="4570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dirty="0">
                <a:latin typeface="Atlantic Inline" panose="04020805080302030202" pitchFamily="82" charset="0"/>
              </a:rPr>
              <a:t>D</a:t>
            </a:r>
            <a:r>
              <a:rPr lang="en-IN" dirty="0" err="1">
                <a:latin typeface="Atlantic Inline" panose="04020805080302030202" pitchFamily="82" charset="0"/>
              </a:rPr>
              <a:t>ebroop</a:t>
            </a:r>
            <a:r>
              <a:rPr lang="en-IN" dirty="0">
                <a:latin typeface="Atlantic Inline" panose="04020805080302030202" pitchFamily="82" charset="0"/>
              </a:rPr>
              <a:t> Sarkar</a:t>
            </a:r>
          </a:p>
        </p:txBody>
      </p:sp>
      <p:cxnSp>
        <p:nvCxnSpPr>
          <p:cNvPr id="27" name="Google Shape;242;p46">
            <a:extLst>
              <a:ext uri="{FF2B5EF4-FFF2-40B4-BE49-F238E27FC236}">
                <a16:creationId xmlns:a16="http://schemas.microsoft.com/office/drawing/2014/main" id="{30ADE77A-FFB9-4D85-A00D-CC861F7E72FC}"/>
              </a:ext>
            </a:extLst>
          </p:cNvPr>
          <p:cNvCxnSpPr>
            <a:cxnSpLocks/>
          </p:cNvCxnSpPr>
          <p:nvPr/>
        </p:nvCxnSpPr>
        <p:spPr>
          <a:xfrm>
            <a:off x="4336060" y="362608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2" name="Google Shape;240;p46">
            <a:extLst>
              <a:ext uri="{FF2B5EF4-FFF2-40B4-BE49-F238E27FC236}">
                <a16:creationId xmlns:a16="http://schemas.microsoft.com/office/drawing/2014/main" id="{A5AD8DB7-B891-49E9-BD50-148E6C3F8598}"/>
              </a:ext>
            </a:extLst>
          </p:cNvPr>
          <p:cNvSpPr txBox="1">
            <a:spLocks/>
          </p:cNvSpPr>
          <p:nvPr/>
        </p:nvSpPr>
        <p:spPr>
          <a:xfrm>
            <a:off x="4802953" y="2249568"/>
            <a:ext cx="1597348" cy="409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IN" dirty="0"/>
              <a:t>20MEI10026</a:t>
            </a:r>
          </a:p>
        </p:txBody>
      </p:sp>
      <p:sp>
        <p:nvSpPr>
          <p:cNvPr id="33" name="Google Shape;240;p46">
            <a:extLst>
              <a:ext uri="{FF2B5EF4-FFF2-40B4-BE49-F238E27FC236}">
                <a16:creationId xmlns:a16="http://schemas.microsoft.com/office/drawing/2014/main" id="{FE19FDFE-4A33-41AC-9AE9-F9FB2B1B007D}"/>
              </a:ext>
            </a:extLst>
          </p:cNvPr>
          <p:cNvSpPr txBox="1">
            <a:spLocks/>
          </p:cNvSpPr>
          <p:nvPr/>
        </p:nvSpPr>
        <p:spPr>
          <a:xfrm>
            <a:off x="4802953" y="2810181"/>
            <a:ext cx="1597348" cy="409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IN" dirty="0"/>
              <a:t>20MEI10033</a:t>
            </a:r>
          </a:p>
        </p:txBody>
      </p:sp>
      <p:sp>
        <p:nvSpPr>
          <p:cNvPr id="34" name="Google Shape;240;p46">
            <a:extLst>
              <a:ext uri="{FF2B5EF4-FFF2-40B4-BE49-F238E27FC236}">
                <a16:creationId xmlns:a16="http://schemas.microsoft.com/office/drawing/2014/main" id="{C4413782-6AC8-4F1B-A711-72D101CBC6A5}"/>
              </a:ext>
            </a:extLst>
          </p:cNvPr>
          <p:cNvSpPr txBox="1">
            <a:spLocks/>
          </p:cNvSpPr>
          <p:nvPr/>
        </p:nvSpPr>
        <p:spPr>
          <a:xfrm>
            <a:off x="4810604" y="1728774"/>
            <a:ext cx="1597348" cy="409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IN" dirty="0"/>
              <a:t>20MEI10010</a:t>
            </a:r>
          </a:p>
        </p:txBody>
      </p:sp>
      <p:sp>
        <p:nvSpPr>
          <p:cNvPr id="35" name="Google Shape;240;p46">
            <a:extLst>
              <a:ext uri="{FF2B5EF4-FFF2-40B4-BE49-F238E27FC236}">
                <a16:creationId xmlns:a16="http://schemas.microsoft.com/office/drawing/2014/main" id="{CB1A7ADD-4F41-466B-8E97-F66675A66120}"/>
              </a:ext>
            </a:extLst>
          </p:cNvPr>
          <p:cNvSpPr txBox="1">
            <a:spLocks/>
          </p:cNvSpPr>
          <p:nvPr/>
        </p:nvSpPr>
        <p:spPr>
          <a:xfrm>
            <a:off x="700667" y="4370601"/>
            <a:ext cx="3234639" cy="601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r>
              <a:rPr lang="en-US" sz="1800" dirty="0">
                <a:solidFill>
                  <a:schemeClr val="bg1"/>
                </a:solidFill>
                <a:latin typeface="Mongolian Baiti" panose="03000500000000000000" pitchFamily="66" charset="0"/>
                <a:cs typeface="Mongolian Baiti" panose="03000500000000000000" pitchFamily="66" charset="0"/>
              </a:rPr>
              <a:t>Guided By- </a:t>
            </a:r>
            <a:r>
              <a:rPr lang="en-US" sz="1800" dirty="0" err="1">
                <a:solidFill>
                  <a:schemeClr val="bg1"/>
                </a:solidFill>
                <a:latin typeface="Mongolian Baiti" panose="03000500000000000000" pitchFamily="66" charset="0"/>
                <a:cs typeface="Mongolian Baiti" panose="03000500000000000000" pitchFamily="66" charset="0"/>
              </a:rPr>
              <a:t>Dr.Raja</a:t>
            </a:r>
            <a:r>
              <a:rPr lang="en-US" sz="1800" dirty="0">
                <a:solidFill>
                  <a:schemeClr val="bg1"/>
                </a:solidFill>
                <a:latin typeface="Mongolian Baiti" panose="03000500000000000000" pitchFamily="66" charset="0"/>
                <a:cs typeface="Mongolian Baiti" panose="03000500000000000000" pitchFamily="66" charset="0"/>
              </a:rPr>
              <a:t> </a:t>
            </a:r>
            <a:r>
              <a:rPr lang="en-US" sz="1800" dirty="0" err="1">
                <a:solidFill>
                  <a:schemeClr val="bg1"/>
                </a:solidFill>
                <a:latin typeface="Mongolian Baiti" panose="03000500000000000000" pitchFamily="66" charset="0"/>
                <a:cs typeface="Mongolian Baiti" panose="03000500000000000000" pitchFamily="66" charset="0"/>
              </a:rPr>
              <a:t>Soundaran</a:t>
            </a:r>
            <a:endParaRPr lang="en-IN" sz="1800" dirty="0">
              <a:solidFill>
                <a:schemeClr val="bg1"/>
              </a:solidFill>
              <a:latin typeface="Mongolian Baiti" panose="03000500000000000000" pitchFamily="66" charset="0"/>
              <a:cs typeface="Mongolian Baiti" panose="03000500000000000000" pitchFamily="66" charset="0"/>
            </a:endParaRPr>
          </a:p>
        </p:txBody>
      </p:sp>
      <p:pic>
        <p:nvPicPr>
          <p:cNvPr id="7" name="Picture 6">
            <a:extLst>
              <a:ext uri="{FF2B5EF4-FFF2-40B4-BE49-F238E27FC236}">
                <a16:creationId xmlns:a16="http://schemas.microsoft.com/office/drawing/2014/main" id="{FD1AA62B-1304-40B4-BD2B-F831F3708E2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65620" y="178410"/>
            <a:ext cx="2992300" cy="15471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573566"/>
            <a:ext cx="5735700" cy="6253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1" name="Google Shape;171;p39"/>
          <p:cNvSpPr txBox="1">
            <a:spLocks noGrp="1"/>
          </p:cNvSpPr>
          <p:nvPr>
            <p:ph type="body" idx="1"/>
          </p:nvPr>
        </p:nvSpPr>
        <p:spPr>
          <a:xfrm>
            <a:off x="2576888" y="1724145"/>
            <a:ext cx="6403794" cy="33144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What is Enigma Machine?</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An Enigma machine is a electro mechanical rotor cipher machines used for the encryption and decryption of secret massages.</a:t>
            </a:r>
          </a:p>
          <a:p>
            <a:pPr marL="0" lvl="0" indent="0" algn="l" rtl="0">
              <a:spcBef>
                <a:spcPts val="0"/>
              </a:spcBef>
              <a:spcAft>
                <a:spcPts val="0"/>
              </a:spcAft>
              <a:buNone/>
            </a:pP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In World War II, the Nazi military employed an encryption scheme that addressed the weakness of substitution ciphers. The scheme, implemented by typewriter sized devices known as Enigma machines, gave the Nazis a tactical advantage that greatly contributed to their early success in the war.</a:t>
            </a:r>
          </a:p>
          <a:p>
            <a:pPr marL="0" lvl="0" indent="0" algn="l" rtl="0">
              <a:spcBef>
                <a:spcPts val="0"/>
              </a:spcBef>
              <a:spcAft>
                <a:spcPts val="0"/>
              </a:spcAft>
              <a:buNone/>
            </a:pP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Using computers, the Allies were eventually able to break the Enigma code, giving them an intelligence edge that changed the balance of the war.</a:t>
            </a:r>
          </a:p>
          <a:p>
            <a:pPr marL="0" lvl="0" indent="0" algn="l" rtl="0">
              <a:spcBef>
                <a:spcPts val="0"/>
              </a:spcBef>
              <a:spcAft>
                <a:spcPts val="0"/>
              </a:spcAft>
              <a:buNone/>
            </a:pPr>
            <a:endParaRPr sz="1200" dirty="0"/>
          </a:p>
        </p:txBody>
      </p:sp>
      <p:cxnSp>
        <p:nvCxnSpPr>
          <p:cNvPr id="172" name="Google Shape;172;p39"/>
          <p:cNvCxnSpPr/>
          <p:nvPr/>
        </p:nvCxnSpPr>
        <p:spPr>
          <a:xfrm>
            <a:off x="938500" y="124714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CC77E12F-6161-4AAF-A644-EE767DE865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3813" y="1783674"/>
            <a:ext cx="1652693" cy="25580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2707121" y="674949"/>
            <a:ext cx="3870398" cy="5487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solidFill>
                  <a:schemeClr val="tx2"/>
                </a:solidFill>
              </a:rPr>
              <a:t>Objective</a:t>
            </a:r>
            <a:endParaRPr sz="3200" dirty="0">
              <a:solidFill>
                <a:schemeClr val="tx2"/>
              </a:solidFill>
            </a:endParaRPr>
          </a:p>
        </p:txBody>
      </p:sp>
      <p:sp>
        <p:nvSpPr>
          <p:cNvPr id="195" name="Google Shape;195;p41"/>
          <p:cNvSpPr txBox="1">
            <a:spLocks noGrp="1"/>
          </p:cNvSpPr>
          <p:nvPr>
            <p:ph type="subTitle" idx="1"/>
          </p:nvPr>
        </p:nvSpPr>
        <p:spPr>
          <a:xfrm>
            <a:off x="3461173" y="1382431"/>
            <a:ext cx="5467653" cy="26815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6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600" dirty="0">
                <a:solidFill>
                  <a:schemeClr val="bg1"/>
                </a:solidFill>
                <a:latin typeface="Times New Roman" panose="02020603050405020304" pitchFamily="18" charset="0"/>
                <a:cs typeface="Times New Roman" panose="02020603050405020304" pitchFamily="18" charset="0"/>
              </a:rPr>
              <a:t>Enigma Machine has played an important role in the history of computing, from motivating the development of the first electronic computer to enabling secure Web-based communication and commerce. This program enable us to know the role of encryption in military and computing history, and have a deep look into the mechanism of Enigma machine.</a:t>
            </a:r>
          </a:p>
          <a:p>
            <a:pPr marL="0" lvl="0" indent="0" algn="l" rtl="0">
              <a:spcBef>
                <a:spcPts val="0"/>
              </a:spcBef>
              <a:spcAft>
                <a:spcPts val="0"/>
              </a:spcAft>
              <a:buNone/>
            </a:pPr>
            <a:endParaRPr lang="en-US" sz="16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600" dirty="0">
                <a:solidFill>
                  <a:schemeClr val="bg1"/>
                </a:solidFill>
                <a:latin typeface="Times New Roman" panose="02020603050405020304" pitchFamily="18" charset="0"/>
                <a:cs typeface="Times New Roman" panose="02020603050405020304" pitchFamily="18" charset="0"/>
              </a:rPr>
              <a:t>The needs of data protection.</a:t>
            </a:r>
            <a:endParaRPr sz="1600" dirty="0">
              <a:solidFill>
                <a:schemeClr val="bg1"/>
              </a:solidFill>
              <a:latin typeface="Times New Roman" panose="02020603050405020304" pitchFamily="18" charset="0"/>
              <a:cs typeface="Times New Roman" panose="02020603050405020304" pitchFamily="18" charset="0"/>
            </a:endParaRPr>
          </a:p>
        </p:txBody>
      </p:sp>
      <p:cxnSp>
        <p:nvCxnSpPr>
          <p:cNvPr id="4" name="Google Shape;216;p44">
            <a:extLst>
              <a:ext uri="{FF2B5EF4-FFF2-40B4-BE49-F238E27FC236}">
                <a16:creationId xmlns:a16="http://schemas.microsoft.com/office/drawing/2014/main" id="{F4361290-A4C5-46CE-A1C9-C4D45C82DF7C}"/>
              </a:ext>
            </a:extLst>
          </p:cNvPr>
          <p:cNvCxnSpPr>
            <a:cxnSpLocks/>
          </p:cNvCxnSpPr>
          <p:nvPr/>
        </p:nvCxnSpPr>
        <p:spPr>
          <a:xfrm>
            <a:off x="3557987" y="1382431"/>
            <a:ext cx="248382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Picture 8">
            <a:extLst>
              <a:ext uri="{FF2B5EF4-FFF2-40B4-BE49-F238E27FC236}">
                <a16:creationId xmlns:a16="http://schemas.microsoft.com/office/drawing/2014/main" id="{81338468-CD7C-49E5-BDF0-4DE789F0FA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7578" y="266345"/>
            <a:ext cx="2612097" cy="24568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570947" y="1462195"/>
            <a:ext cx="6676520" cy="35197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What do we want to do?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We want to write a program to simulate the Enigma machine to decrypt the secret code produced by the Enigma machine.</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There is no weighting factor associated with different plaintext letters. Checking all 159 X 10^18 possible letter substitutions, even by machine, was clearly impractical and that's just for one message. The security and intelligence services however had to decrypt several thousand messages every day. The machine settings were also changed daily so that any minor decryption discoveries would have a very limited useful lifetime.</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The Enigma Code was therefore thought to be unbreakable.</a:t>
            </a:r>
            <a:endParaRPr lang="en-IN" dirty="0">
              <a:latin typeface="Times New Roman" panose="02020603050405020304" pitchFamily="18" charset="0"/>
              <a:cs typeface="Times New Roman" panose="02020603050405020304" pitchFamily="18" charset="0"/>
            </a:endParaRPr>
          </a:p>
        </p:txBody>
      </p:sp>
      <p:cxnSp>
        <p:nvCxnSpPr>
          <p:cNvPr id="216" name="Google Shape;216;p44"/>
          <p:cNvCxnSpPr>
            <a:cxnSpLocks/>
          </p:cNvCxnSpPr>
          <p:nvPr/>
        </p:nvCxnSpPr>
        <p:spPr>
          <a:xfrm>
            <a:off x="570947" y="1260689"/>
            <a:ext cx="457678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456F5BBC-93FE-45EF-A7E1-92FF8CFE84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06175" y="194447"/>
            <a:ext cx="1741292" cy="1370465"/>
          </a:xfrm>
          <a:prstGeom prst="rect">
            <a:avLst/>
          </a:prstGeom>
        </p:spPr>
      </p:pic>
      <p:sp>
        <p:nvSpPr>
          <p:cNvPr id="7" name="Google Shape;194;p41">
            <a:extLst>
              <a:ext uri="{FF2B5EF4-FFF2-40B4-BE49-F238E27FC236}">
                <a16:creationId xmlns:a16="http://schemas.microsoft.com/office/drawing/2014/main" id="{111D94D0-6002-412E-B206-5400F9822F45}"/>
              </a:ext>
            </a:extLst>
          </p:cNvPr>
          <p:cNvSpPr txBox="1">
            <a:spLocks/>
          </p:cNvSpPr>
          <p:nvPr/>
        </p:nvSpPr>
        <p:spPr>
          <a:xfrm>
            <a:off x="390097" y="510475"/>
            <a:ext cx="4811279" cy="5487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3200" dirty="0">
                <a:solidFill>
                  <a:schemeClr val="tx2"/>
                </a:solidFill>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673986" y="336652"/>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Literature Review :-</a:t>
            </a:r>
            <a:endParaRPr dirty="0"/>
          </a:p>
        </p:txBody>
      </p:sp>
      <p:sp>
        <p:nvSpPr>
          <p:cNvPr id="2191" name="Google Shape;2191;p70"/>
          <p:cNvSpPr txBox="1">
            <a:spLocks noGrp="1"/>
          </p:cNvSpPr>
          <p:nvPr>
            <p:ph type="body" idx="1"/>
          </p:nvPr>
        </p:nvSpPr>
        <p:spPr>
          <a:xfrm>
            <a:off x="622347" y="1144695"/>
            <a:ext cx="6936693" cy="37727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latin typeface="Times New Roman" panose="02020603050405020304" pitchFamily="18" charset="0"/>
                <a:cs typeface="Times New Roman" panose="02020603050405020304" pitchFamily="18" charset="0"/>
              </a:rPr>
              <a:t>Data encryption and decryption Encryption is the process of translating plain text data (plaintext) into something that appears to be random and meaningless (ciphertext). Decryption is the process of converting ciphertext back to </a:t>
            </a:r>
            <a:r>
              <a:rPr lang="en-US" sz="1500" dirty="0" err="1">
                <a:latin typeface="Times New Roman" panose="02020603050405020304" pitchFamily="18" charset="0"/>
                <a:cs typeface="Times New Roman" panose="02020603050405020304" pitchFamily="18" charset="0"/>
              </a:rPr>
              <a:t>plaintext.To</a:t>
            </a:r>
            <a:r>
              <a:rPr lang="en-US" sz="1500" dirty="0">
                <a:latin typeface="Times New Roman" panose="02020603050405020304" pitchFamily="18" charset="0"/>
                <a:cs typeface="Times New Roman" panose="02020603050405020304" pitchFamily="18" charset="0"/>
              </a:rPr>
              <a:t> encrypt more than a small amount of data, symmetric encryption is used. A symmetric key is used during both the encryption and decryption processes. To decrypt a particular piece of ciphertext, the key that was used to encrypt the data must be used.</a:t>
            </a:r>
          </a:p>
          <a:p>
            <a:pPr marL="0" lvl="0" indent="0" algn="l" rtl="0">
              <a:spcBef>
                <a:spcPts val="0"/>
              </a:spcBef>
              <a:spcAft>
                <a:spcPts val="0"/>
              </a:spcAft>
              <a:buNone/>
            </a:pPr>
            <a:endParaRPr lang="en-US" sz="1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500" dirty="0">
                <a:latin typeface="Times New Roman" panose="02020603050405020304" pitchFamily="18" charset="0"/>
                <a:cs typeface="Times New Roman" panose="02020603050405020304" pitchFamily="18" charset="0"/>
              </a:rPr>
              <a:t>The goal of every encryption algorithm is to make it as difficult as possible to decrypt the generated ciphertext without using the key. If a really good encryption algorithm is used, then there's no technique significantly better than methodically trying every possible key. For such an algorithm, the longer the key, the more difficult it is to decrypt a piece of ciphertext without possessing the </a:t>
            </a:r>
            <a:r>
              <a:rPr lang="en-US" sz="1500" dirty="0" err="1">
                <a:latin typeface="Times New Roman" panose="02020603050405020304" pitchFamily="18" charset="0"/>
                <a:cs typeface="Times New Roman" panose="02020603050405020304" pitchFamily="18" charset="0"/>
              </a:rPr>
              <a:t>key.It's</a:t>
            </a:r>
            <a:r>
              <a:rPr lang="en-US" sz="1500" dirty="0">
                <a:latin typeface="Times New Roman" panose="02020603050405020304" pitchFamily="18" charset="0"/>
                <a:cs typeface="Times New Roman" panose="02020603050405020304" pitchFamily="18" charset="0"/>
              </a:rPr>
              <a:t> difficult to determine the quality of an encryption algorithm. Algorithms that look promising sometimes turn out to be very easy to break, given the proper attack. When selecting an encryption algorithm, it's a good idea to choose one that's been in use for several years, and has successfully resisted all </a:t>
            </a:r>
            <a:r>
              <a:rPr lang="en-US" sz="1500" dirty="0" err="1">
                <a:latin typeface="Times New Roman" panose="02020603050405020304" pitchFamily="18" charset="0"/>
                <a:cs typeface="Times New Roman" panose="02020603050405020304" pitchFamily="18" charset="0"/>
              </a:rPr>
              <a:t>attacks.For</a:t>
            </a:r>
            <a:r>
              <a:rPr lang="en-US" sz="1500" dirty="0">
                <a:latin typeface="Times New Roman" panose="02020603050405020304" pitchFamily="18" charset="0"/>
                <a:cs typeface="Times New Roman" panose="02020603050405020304" pitchFamily="18" charset="0"/>
              </a:rPr>
              <a:t> more information, see Data encryption and decryption functions.</a:t>
            </a:r>
            <a:endParaRPr sz="1500" dirty="0">
              <a:latin typeface="Times New Roman" panose="02020603050405020304" pitchFamily="18" charset="0"/>
              <a:cs typeface="Times New Roman" panose="02020603050405020304" pitchFamily="18" charset="0"/>
            </a:endParaRPr>
          </a:p>
        </p:txBody>
      </p:sp>
      <p:cxnSp>
        <p:nvCxnSpPr>
          <p:cNvPr id="2192" name="Google Shape;2192;p70"/>
          <p:cNvCxnSpPr>
            <a:cxnSpLocks/>
          </p:cNvCxnSpPr>
          <p:nvPr/>
        </p:nvCxnSpPr>
        <p:spPr>
          <a:xfrm>
            <a:off x="673986" y="966571"/>
            <a:ext cx="36474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DFF64CF0-FC36-4949-B761-747B2554C94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606844" y="0"/>
            <a:ext cx="1628764" cy="12884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704427" y="863199"/>
            <a:ext cx="7152640" cy="3979727"/>
          </a:xfrm>
          <a:prstGeom prst="rect">
            <a:avLst/>
          </a:prstGeom>
        </p:spPr>
        <p:txBody>
          <a:bodyPr spcFirstLastPara="1" wrap="square" lIns="91425" tIns="91425" rIns="91425" bIns="91425" anchor="t" anchorCtr="0">
            <a:noAutofit/>
          </a:bodyPr>
          <a:lstStyle/>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How It Works?</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Rotating Ciphers</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After each letter is encoded, the key is rotated so that the first character is moved to the end.</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Example: a b </a:t>
            </a:r>
            <a:r>
              <a:rPr lang="en-US" dirty="0" err="1">
                <a:solidFill>
                  <a:schemeClr val="lt1"/>
                </a:solidFill>
                <a:latin typeface="Times New Roman" panose="02020603050405020304" pitchFamily="18" charset="0"/>
                <a:cs typeface="Times New Roman" panose="02020603050405020304" pitchFamily="18" charset="0"/>
              </a:rPr>
              <a:t>cdef</a:t>
            </a:r>
            <a:r>
              <a:rPr lang="en-US" dirty="0">
                <a:solidFill>
                  <a:schemeClr val="lt1"/>
                </a:solidFill>
                <a:latin typeface="Times New Roman" panose="02020603050405020304" pitchFamily="18" charset="0"/>
                <a:cs typeface="Times New Roman" panose="02020603050405020304" pitchFamily="18" charset="0"/>
              </a:rPr>
              <a:t>→ </a:t>
            </a:r>
            <a:r>
              <a:rPr lang="en-US" dirty="0" err="1">
                <a:solidFill>
                  <a:schemeClr val="lt1"/>
                </a:solidFill>
                <a:latin typeface="Times New Roman" panose="02020603050405020304" pitchFamily="18" charset="0"/>
                <a:cs typeface="Times New Roman" panose="02020603050405020304" pitchFamily="18" charset="0"/>
              </a:rPr>
              <a:t>hjasdb</a:t>
            </a:r>
            <a:r>
              <a:rPr lang="en-US" dirty="0">
                <a:solidFill>
                  <a:schemeClr val="lt1"/>
                </a:solidFill>
                <a:latin typeface="Times New Roman" panose="02020603050405020304" pitchFamily="18" charset="0"/>
                <a:cs typeface="Times New Roman" panose="02020603050405020304" pitchFamily="18" charset="0"/>
              </a:rPr>
              <a:t> </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encode: a </a:t>
            </a:r>
            <a:r>
              <a:rPr lang="en-US" dirty="0" err="1">
                <a:solidFill>
                  <a:schemeClr val="lt1"/>
                </a:solidFill>
                <a:latin typeface="Times New Roman" panose="02020603050405020304" pitchFamily="18" charset="0"/>
                <a:cs typeface="Times New Roman" panose="02020603050405020304" pitchFamily="18" charset="0"/>
              </a:rPr>
              <a:t>a</a:t>
            </a:r>
            <a:r>
              <a:rPr lang="en-US" dirty="0">
                <a:solidFill>
                  <a:schemeClr val="lt1"/>
                </a:solidFill>
                <a:latin typeface="Times New Roman" panose="02020603050405020304" pitchFamily="18" charset="0"/>
                <a:cs typeface="Times New Roman" panose="02020603050405020304" pitchFamily="18" charset="0"/>
              </a:rPr>
              <a:t> </a:t>
            </a:r>
            <a:r>
              <a:rPr lang="en-US" dirty="0" err="1">
                <a:solidFill>
                  <a:schemeClr val="lt1"/>
                </a:solidFill>
                <a:latin typeface="Times New Roman" panose="02020603050405020304" pitchFamily="18" charset="0"/>
                <a:cs typeface="Times New Roman" panose="02020603050405020304" pitchFamily="18" charset="0"/>
              </a:rPr>
              <a:t>a⇒hjaob</a:t>
            </a:r>
            <a:endParaRPr lang="en-US" dirty="0">
              <a:solidFill>
                <a:schemeClr val="lt1"/>
              </a:solidFill>
              <a:latin typeface="Times New Roman" panose="02020603050405020304" pitchFamily="18" charset="0"/>
              <a:cs typeface="Times New Roman" panose="02020603050405020304" pitchFamily="18" charset="0"/>
            </a:endParaRP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encode: a b c → had</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It is a combination of three rotating rotor (wheel).</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The inner rotor rotate one step after every single character is encrypted.</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The middle rotor rotate one step after the inner rotor complete a round of rotation.</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It is a combination of three rotating rotor.</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The inner rotor rotate one step after every single character is encrypted.</a:t>
            </a:r>
          </a:p>
          <a:p>
            <a:pPr marL="139700" lvl="0" indent="0" algn="l" rtl="0">
              <a:lnSpc>
                <a:spcPct val="150000"/>
              </a:lnSpc>
              <a:spcBef>
                <a:spcPts val="0"/>
              </a:spcBef>
              <a:spcAft>
                <a:spcPts val="0"/>
              </a:spcAft>
              <a:buClr>
                <a:schemeClr val="lt1"/>
              </a:buClr>
              <a:buSzPts val="1400"/>
              <a:buNone/>
            </a:pPr>
            <a:r>
              <a:rPr lang="en-US" dirty="0">
                <a:solidFill>
                  <a:schemeClr val="lt1"/>
                </a:solidFill>
                <a:latin typeface="Times New Roman" panose="02020603050405020304" pitchFamily="18" charset="0"/>
                <a:cs typeface="Times New Roman" panose="02020603050405020304" pitchFamily="18" charset="0"/>
              </a:rPr>
              <a:t>The middle rotor rotate one step after the inner rotor complete a round of rotation.</a:t>
            </a:r>
          </a:p>
          <a:p>
            <a:pPr marL="139700" lvl="0" indent="0" algn="l" rtl="0">
              <a:lnSpc>
                <a:spcPct val="150000"/>
              </a:lnSpc>
              <a:spcBef>
                <a:spcPts val="0"/>
              </a:spcBef>
              <a:spcAft>
                <a:spcPts val="0"/>
              </a:spcAft>
              <a:buClr>
                <a:schemeClr val="lt1"/>
              </a:buClr>
              <a:buSzPts val="1400"/>
              <a:buNone/>
            </a:pPr>
            <a:endParaRPr dirty="0">
              <a:solidFill>
                <a:schemeClr val="lt1"/>
              </a:solidFill>
              <a:latin typeface="Times New Roman" panose="02020603050405020304" pitchFamily="18" charset="0"/>
              <a:cs typeface="Times New Roman" panose="02020603050405020304" pitchFamily="18" charset="0"/>
            </a:endParaRPr>
          </a:p>
        </p:txBody>
      </p:sp>
      <p:sp>
        <p:nvSpPr>
          <p:cNvPr id="2091" name="Google Shape;2091;p62"/>
          <p:cNvSpPr txBox="1">
            <a:spLocks noGrp="1"/>
          </p:cNvSpPr>
          <p:nvPr>
            <p:ph type="title"/>
          </p:nvPr>
        </p:nvSpPr>
        <p:spPr>
          <a:xfrm>
            <a:off x="938500" y="218655"/>
            <a:ext cx="614361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Work /Method:</a:t>
            </a:r>
            <a:endParaRPr dirty="0"/>
          </a:p>
        </p:txBody>
      </p:sp>
      <p:cxnSp>
        <p:nvCxnSpPr>
          <p:cNvPr id="2092" name="Google Shape;2092;p62"/>
          <p:cNvCxnSpPr>
            <a:cxnSpLocks/>
          </p:cNvCxnSpPr>
          <p:nvPr/>
        </p:nvCxnSpPr>
        <p:spPr>
          <a:xfrm>
            <a:off x="846667" y="773008"/>
            <a:ext cx="445007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BD514F3F-8991-436A-8F71-6BC209CDE0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22514" y="50828"/>
            <a:ext cx="1534553" cy="15345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7418-4229-4BAB-8C2B-14DA92F4D75E}"/>
              </a:ext>
            </a:extLst>
          </p:cNvPr>
          <p:cNvSpPr>
            <a:spLocks noGrp="1"/>
          </p:cNvSpPr>
          <p:nvPr>
            <p:ph type="title"/>
          </p:nvPr>
        </p:nvSpPr>
        <p:spPr>
          <a:xfrm>
            <a:off x="789486" y="546625"/>
            <a:ext cx="4629300" cy="625162"/>
          </a:xfrm>
        </p:spPr>
        <p:txBody>
          <a:bodyPr/>
          <a:lstStyle/>
          <a:p>
            <a:r>
              <a:rPr lang="en-US" dirty="0"/>
              <a:t>Real Time Usage</a:t>
            </a:r>
          </a:p>
        </p:txBody>
      </p:sp>
      <p:sp>
        <p:nvSpPr>
          <p:cNvPr id="3" name="Text Placeholder 2">
            <a:extLst>
              <a:ext uri="{FF2B5EF4-FFF2-40B4-BE49-F238E27FC236}">
                <a16:creationId xmlns:a16="http://schemas.microsoft.com/office/drawing/2014/main" id="{64C3E841-FADB-4669-865B-6AF20A364982}"/>
              </a:ext>
            </a:extLst>
          </p:cNvPr>
          <p:cNvSpPr>
            <a:spLocks noGrp="1"/>
          </p:cNvSpPr>
          <p:nvPr>
            <p:ph type="body" idx="1"/>
          </p:nvPr>
        </p:nvSpPr>
        <p:spPr>
          <a:xfrm>
            <a:off x="670560" y="1659275"/>
            <a:ext cx="5567680" cy="2760900"/>
          </a:xfrm>
        </p:spPr>
        <p:txBody>
          <a:bodyPr/>
          <a:lstStyle/>
          <a:p>
            <a:pPr>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 this technological world it will protect information using </a:t>
            </a:r>
            <a:r>
              <a:rPr lang="en-US" sz="1600" dirty="0" err="1">
                <a:latin typeface="Times New Roman" panose="02020603050405020304" pitchFamily="18" charset="0"/>
                <a:cs typeface="Times New Roman" panose="02020603050405020304" pitchFamily="18" charset="0"/>
              </a:rPr>
              <a:t>incrypt</a:t>
            </a:r>
            <a:r>
              <a:rPr lang="en-US" sz="1600" dirty="0">
                <a:latin typeface="Times New Roman" panose="02020603050405020304" pitchFamily="18" charset="0"/>
                <a:cs typeface="Times New Roman" panose="02020603050405020304" pitchFamily="18" charset="0"/>
              </a:rPr>
              <a:t> and decrypt method.</a:t>
            </a:r>
          </a:p>
          <a:p>
            <a:pPr>
              <a:lnSpc>
                <a:spcPct val="150000"/>
              </a:lnSpc>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is also use for our military base where they can use software approach method and communicate with each other.</a:t>
            </a:r>
          </a:p>
        </p:txBody>
      </p:sp>
      <p:cxnSp>
        <p:nvCxnSpPr>
          <p:cNvPr id="4" name="Google Shape;2092;p62">
            <a:extLst>
              <a:ext uri="{FF2B5EF4-FFF2-40B4-BE49-F238E27FC236}">
                <a16:creationId xmlns:a16="http://schemas.microsoft.com/office/drawing/2014/main" id="{69649366-3EF1-4B4A-9F6D-EF9657DC4BA7}"/>
              </a:ext>
            </a:extLst>
          </p:cNvPr>
          <p:cNvCxnSpPr>
            <a:cxnSpLocks/>
          </p:cNvCxnSpPr>
          <p:nvPr/>
        </p:nvCxnSpPr>
        <p:spPr>
          <a:xfrm>
            <a:off x="789486" y="1287782"/>
            <a:ext cx="321355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24E80CB2-3863-4EA1-956D-7DBB4EA4CC9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03895" y="101026"/>
            <a:ext cx="1609932" cy="16099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396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E2BC-A67A-49E0-B85C-0C1D14DFE769}"/>
              </a:ext>
            </a:extLst>
          </p:cNvPr>
          <p:cNvSpPr>
            <a:spLocks noGrp="1"/>
          </p:cNvSpPr>
          <p:nvPr>
            <p:ph type="title"/>
          </p:nvPr>
        </p:nvSpPr>
        <p:spPr>
          <a:xfrm>
            <a:off x="609601" y="445025"/>
            <a:ext cx="6265332" cy="672575"/>
          </a:xfrm>
        </p:spPr>
        <p:txBody>
          <a:bodyPr/>
          <a:lstStyle/>
          <a:p>
            <a:r>
              <a:rPr lang="en-US" dirty="0"/>
              <a:t>Hardware &amp; Software Requirements</a:t>
            </a:r>
          </a:p>
        </p:txBody>
      </p:sp>
      <p:cxnSp>
        <p:nvCxnSpPr>
          <p:cNvPr id="3" name="Google Shape;2092;p62">
            <a:extLst>
              <a:ext uri="{FF2B5EF4-FFF2-40B4-BE49-F238E27FC236}">
                <a16:creationId xmlns:a16="http://schemas.microsoft.com/office/drawing/2014/main" id="{F1CB5D3B-A13F-4F48-A593-457B07B7952F}"/>
              </a:ext>
            </a:extLst>
          </p:cNvPr>
          <p:cNvCxnSpPr>
            <a:cxnSpLocks/>
          </p:cNvCxnSpPr>
          <p:nvPr/>
        </p:nvCxnSpPr>
        <p:spPr>
          <a:xfrm>
            <a:off x="609601" y="1030395"/>
            <a:ext cx="610277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1C29B1FA-F24F-4F29-87D4-CD1741C03056}"/>
              </a:ext>
            </a:extLst>
          </p:cNvPr>
          <p:cNvSpPr txBox="1"/>
          <p:nvPr/>
        </p:nvSpPr>
        <p:spPr>
          <a:xfrm>
            <a:off x="602828" y="1803542"/>
            <a:ext cx="3318932" cy="240341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ltLang="ko-KR" sz="1400" dirty="0">
                <a:solidFill>
                  <a:schemeClr val="bg1"/>
                </a:solidFill>
              </a:rPr>
              <a:t>One PC</a:t>
            </a:r>
          </a:p>
          <a:p>
            <a:pPr marL="285750" indent="-285750">
              <a:lnSpc>
                <a:spcPct val="150000"/>
              </a:lnSpc>
              <a:buFont typeface="Wingdings" panose="05000000000000000000" pitchFamily="2" charset="2"/>
              <a:buChar char="q"/>
            </a:pPr>
            <a:r>
              <a:rPr lang="en-US" altLang="ko-KR" sz="1400" dirty="0">
                <a:solidFill>
                  <a:schemeClr val="bg1"/>
                </a:solidFill>
              </a:rPr>
              <a:t>Processor – Min Core i3</a:t>
            </a:r>
          </a:p>
          <a:p>
            <a:pPr marL="285750" indent="-285750">
              <a:lnSpc>
                <a:spcPct val="150000"/>
              </a:lnSpc>
              <a:buFont typeface="Wingdings" panose="05000000000000000000" pitchFamily="2" charset="2"/>
              <a:buChar char="q"/>
            </a:pPr>
            <a:r>
              <a:rPr lang="en-US" altLang="ko-KR" sz="1400" dirty="0">
                <a:solidFill>
                  <a:schemeClr val="bg1"/>
                </a:solidFill>
              </a:rPr>
              <a:t>RAM – Min 4GB</a:t>
            </a:r>
          </a:p>
          <a:p>
            <a:pPr marL="285750" indent="-285750">
              <a:lnSpc>
                <a:spcPct val="150000"/>
              </a:lnSpc>
              <a:buFont typeface="Wingdings" panose="05000000000000000000" pitchFamily="2" charset="2"/>
              <a:buChar char="q"/>
            </a:pPr>
            <a:r>
              <a:rPr lang="en-US" altLang="ko-KR" sz="1400" dirty="0">
                <a:solidFill>
                  <a:schemeClr val="bg1"/>
                </a:solidFill>
              </a:rPr>
              <a:t>SSD – 256GB/128GB</a:t>
            </a:r>
          </a:p>
          <a:p>
            <a:pPr marL="285750" indent="-285750">
              <a:lnSpc>
                <a:spcPct val="150000"/>
              </a:lnSpc>
              <a:buFont typeface="Wingdings" panose="05000000000000000000" pitchFamily="2" charset="2"/>
              <a:buChar char="q"/>
            </a:pPr>
            <a:r>
              <a:rPr lang="en-IN" sz="1400" dirty="0">
                <a:solidFill>
                  <a:schemeClr val="bg1"/>
                </a:solidFill>
                <a:effectLst/>
                <a:latin typeface="+mj-lt"/>
                <a:ea typeface="Calibri" panose="020F0502020204030204" pitchFamily="34" charset="0"/>
              </a:rPr>
              <a:t>System Bus:- </a:t>
            </a:r>
            <a:r>
              <a:rPr lang="en-US" altLang="ko-KR" sz="1400" dirty="0">
                <a:solidFill>
                  <a:schemeClr val="bg1"/>
                </a:solidFill>
              </a:rPr>
              <a:t>Either 32-Bit or 64-Bit</a:t>
            </a:r>
          </a:p>
          <a:p>
            <a:pPr marL="285750" indent="-285750">
              <a:lnSpc>
                <a:spcPct val="150000"/>
              </a:lnSpc>
              <a:buFont typeface="Wingdings" panose="05000000000000000000" pitchFamily="2" charset="2"/>
              <a:buChar char="q"/>
            </a:pPr>
            <a:r>
              <a:rPr lang="en-IN" sz="1400" dirty="0">
                <a:solidFill>
                  <a:schemeClr val="bg1"/>
                </a:solidFill>
                <a:effectLst/>
                <a:latin typeface="+mj-lt"/>
                <a:ea typeface="Calibri" panose="020F0502020204030204" pitchFamily="34" charset="0"/>
              </a:rPr>
              <a:t>Keyboard:- Windows</a:t>
            </a:r>
            <a:r>
              <a:rPr lang="en-IN" sz="1400" dirty="0">
                <a:solidFill>
                  <a:schemeClr val="bg1"/>
                </a:solidFill>
                <a:latin typeface="+mj-lt"/>
                <a:ea typeface="Calibri" panose="020F0502020204030204" pitchFamily="34" charset="0"/>
              </a:rPr>
              <a:t> </a:t>
            </a:r>
            <a:r>
              <a:rPr lang="en-IN" sz="1400" dirty="0">
                <a:solidFill>
                  <a:schemeClr val="bg1"/>
                </a:solidFill>
                <a:effectLst/>
                <a:latin typeface="+mj-lt"/>
                <a:ea typeface="Calibri" panose="020F0502020204030204" pitchFamily="34" charset="0"/>
              </a:rPr>
              <a:t>compatible</a:t>
            </a:r>
            <a:endParaRPr lang="en-IN" sz="1400" dirty="0">
              <a:solidFill>
                <a:schemeClr val="bg1"/>
              </a:solidFill>
              <a:effectLst/>
              <a:latin typeface="+mj-lt"/>
              <a:ea typeface="Times New Roman" panose="02020603050405020304" pitchFamily="18" charset="0"/>
            </a:endParaRPr>
          </a:p>
          <a:p>
            <a:pPr marL="285750" indent="-285750">
              <a:lnSpc>
                <a:spcPct val="150000"/>
              </a:lnSpc>
              <a:buFont typeface="Wingdings" panose="05000000000000000000" pitchFamily="2" charset="2"/>
              <a:buChar char="q"/>
            </a:pPr>
            <a:endParaRPr lang="en-US" altLang="ko-KR" sz="1400" dirty="0">
              <a:solidFill>
                <a:schemeClr val="bg1"/>
              </a:solidFill>
            </a:endParaRPr>
          </a:p>
        </p:txBody>
      </p:sp>
      <p:sp>
        <p:nvSpPr>
          <p:cNvPr id="9" name="TextBox 8">
            <a:extLst>
              <a:ext uri="{FF2B5EF4-FFF2-40B4-BE49-F238E27FC236}">
                <a16:creationId xmlns:a16="http://schemas.microsoft.com/office/drawing/2014/main" id="{B4A131D3-737D-40C1-8ED4-D7A6EE36D71A}"/>
              </a:ext>
            </a:extLst>
          </p:cNvPr>
          <p:cNvSpPr txBox="1"/>
          <p:nvPr/>
        </p:nvSpPr>
        <p:spPr>
          <a:xfrm>
            <a:off x="4087706" y="1803542"/>
            <a:ext cx="3173307" cy="1345048"/>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ltLang="ko-KR" sz="1400" dirty="0">
                <a:solidFill>
                  <a:schemeClr val="bg1"/>
                </a:solidFill>
              </a:rPr>
              <a:t>Processing </a:t>
            </a:r>
            <a:r>
              <a:rPr lang="en-US" altLang="ko-KR" dirty="0">
                <a:solidFill>
                  <a:schemeClr val="bg1"/>
                </a:solidFill>
              </a:rPr>
              <a:t>4 </a:t>
            </a:r>
            <a:r>
              <a:rPr lang="en-US" altLang="ko-KR" sz="1400" dirty="0">
                <a:solidFill>
                  <a:schemeClr val="bg1"/>
                </a:solidFill>
              </a:rPr>
              <a:t>software</a:t>
            </a:r>
          </a:p>
          <a:p>
            <a:pPr marL="285750" indent="-285750">
              <a:lnSpc>
                <a:spcPct val="150000"/>
              </a:lnSpc>
              <a:buFont typeface="Wingdings" panose="05000000000000000000" pitchFamily="2" charset="2"/>
              <a:buChar char="q"/>
            </a:pPr>
            <a:r>
              <a:rPr lang="en-IN" b="1" dirty="0">
                <a:solidFill>
                  <a:schemeClr val="bg1"/>
                </a:solidFill>
                <a:effectLst/>
                <a:latin typeface="Times New Roman" panose="02020603050405020304" pitchFamily="18" charset="0"/>
                <a:ea typeface="Calibri" panose="020F0502020204030204" pitchFamily="34" charset="0"/>
              </a:rPr>
              <a:t>Operating Environment :-</a:t>
            </a:r>
            <a:endParaRPr lang="en-IN" b="1"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r>
              <a:rPr lang="en-IN" sz="1400" b="1" dirty="0">
                <a:solidFill>
                  <a:schemeClr val="bg1"/>
                </a:solidFill>
                <a:effectLst/>
                <a:latin typeface="Times New Roman" panose="02020603050405020304" pitchFamily="18" charset="0"/>
                <a:ea typeface="Calibri" panose="020F0502020204030204" pitchFamily="34" charset="0"/>
              </a:rPr>
              <a:t>       Windows XP/Vista/7/8, Mac OSX,      </a:t>
            </a:r>
          </a:p>
          <a:p>
            <a:pPr algn="just">
              <a:lnSpc>
                <a:spcPct val="150000"/>
              </a:lnSpc>
            </a:pPr>
            <a:r>
              <a:rPr lang="en-IN" altLang="ko-KR" b="1" dirty="0">
                <a:solidFill>
                  <a:schemeClr val="bg1"/>
                </a:solidFill>
                <a:latin typeface="Times New Roman" panose="02020603050405020304" pitchFamily="18" charset="0"/>
              </a:rPr>
              <a:t>        Linux </a:t>
            </a:r>
            <a:endParaRPr lang="en-US" altLang="ko-KR" sz="1400" b="1" dirty="0">
              <a:solidFill>
                <a:schemeClr val="bg1"/>
              </a:solidFill>
            </a:endParaRPr>
          </a:p>
        </p:txBody>
      </p:sp>
      <p:pic>
        <p:nvPicPr>
          <p:cNvPr id="1026" name="Picture 2">
            <a:extLst>
              <a:ext uri="{FF2B5EF4-FFF2-40B4-BE49-F238E27FC236}">
                <a16:creationId xmlns:a16="http://schemas.microsoft.com/office/drawing/2014/main" id="{3864FEE9-DF50-455B-8E43-7CA0E25A6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9733" y="2007233"/>
            <a:ext cx="1755563" cy="1668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8EF9CE-3761-4589-B94A-8F3C34D46CC2}"/>
              </a:ext>
            </a:extLst>
          </p:cNvPr>
          <p:cNvSpPr txBox="1"/>
          <p:nvPr/>
        </p:nvSpPr>
        <p:spPr>
          <a:xfrm>
            <a:off x="690880" y="1366916"/>
            <a:ext cx="3163147" cy="338554"/>
          </a:xfrm>
          <a:prstGeom prst="rect">
            <a:avLst/>
          </a:prstGeom>
          <a:noFill/>
        </p:spPr>
        <p:txBody>
          <a:bodyPr wrap="square">
            <a:spAutoFit/>
          </a:bodyPr>
          <a:lstStyle/>
          <a:p>
            <a:r>
              <a:rPr lang="en" sz="1600" dirty="0">
                <a:solidFill>
                  <a:schemeClr val="bg1"/>
                </a:solidFill>
                <a:latin typeface="+mj-lt"/>
              </a:rPr>
              <a:t>HARDWARE REQUIREMENTS</a:t>
            </a:r>
            <a:endParaRPr lang="en-US" sz="1600" dirty="0">
              <a:solidFill>
                <a:schemeClr val="bg1"/>
              </a:solidFill>
              <a:latin typeface="+mj-lt"/>
            </a:endParaRPr>
          </a:p>
        </p:txBody>
      </p:sp>
      <p:sp>
        <p:nvSpPr>
          <p:cNvPr id="10" name="TextBox 9">
            <a:extLst>
              <a:ext uri="{FF2B5EF4-FFF2-40B4-BE49-F238E27FC236}">
                <a16:creationId xmlns:a16="http://schemas.microsoft.com/office/drawing/2014/main" id="{DDDF7C0A-3C17-4439-A8D4-517193CF6895}"/>
              </a:ext>
            </a:extLst>
          </p:cNvPr>
          <p:cNvSpPr txBox="1"/>
          <p:nvPr/>
        </p:nvSpPr>
        <p:spPr>
          <a:xfrm>
            <a:off x="4040294" y="1366916"/>
            <a:ext cx="4687146" cy="338554"/>
          </a:xfrm>
          <a:prstGeom prst="rect">
            <a:avLst/>
          </a:prstGeom>
          <a:noFill/>
        </p:spPr>
        <p:txBody>
          <a:bodyPr wrap="square">
            <a:spAutoFit/>
          </a:bodyPr>
          <a:lstStyle/>
          <a:p>
            <a:r>
              <a:rPr lang="en" sz="1600" b="1" dirty="0">
                <a:latin typeface="+mj-lt"/>
              </a:rPr>
              <a:t> </a:t>
            </a:r>
            <a:r>
              <a:rPr lang="en" sz="1600" dirty="0">
                <a:solidFill>
                  <a:schemeClr val="bg1"/>
                </a:solidFill>
                <a:latin typeface="+mj-lt"/>
              </a:rPr>
              <a:t>SOFTWARE REQUIRERMENTS </a:t>
            </a:r>
            <a:endParaRPr lang="en-US" sz="1600" dirty="0">
              <a:solidFill>
                <a:schemeClr val="bg1"/>
              </a:solidFill>
              <a:latin typeface="+mj-lt"/>
            </a:endParaRPr>
          </a:p>
        </p:txBody>
      </p:sp>
    </p:spTree>
    <p:extLst>
      <p:ext uri="{BB962C8B-B14F-4D97-AF65-F5344CB8AC3E}">
        <p14:creationId xmlns:p14="http://schemas.microsoft.com/office/powerpoint/2010/main" val="3327056548"/>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TotalTime>
  <Words>915</Words>
  <Application>Microsoft Office PowerPoint</Application>
  <PresentationFormat>On-screen Show (16:9)</PresentationFormat>
  <Paragraphs>95</Paragraphs>
  <Slides>14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Montserrat ExtraBold</vt:lpstr>
      <vt:lpstr>Times New Roman</vt:lpstr>
      <vt:lpstr>Atlantic Inline</vt:lpstr>
      <vt:lpstr>Montserrat</vt:lpstr>
      <vt:lpstr>Segoe UI</vt:lpstr>
      <vt:lpstr>Mongolian Baiti</vt:lpstr>
      <vt:lpstr>Arial</vt:lpstr>
      <vt:lpstr>Microsoft Sans Serif</vt:lpstr>
      <vt:lpstr>Wingdings</vt:lpstr>
      <vt:lpstr>Futuristic Background by Slidesgo</vt:lpstr>
      <vt:lpstr>Software Approach To Enigma Machine</vt:lpstr>
      <vt:lpstr>Team Members :-</vt:lpstr>
      <vt:lpstr>Introduction</vt:lpstr>
      <vt:lpstr>Objective</vt:lpstr>
      <vt:lpstr>PowerPoint Presentation</vt:lpstr>
      <vt:lpstr>Literature Review :-</vt:lpstr>
      <vt:lpstr>Proposed Work /Method:</vt:lpstr>
      <vt:lpstr>Real Time Usage</vt:lpstr>
      <vt:lpstr>Hardware &amp; Software Requirements</vt:lpstr>
      <vt:lpstr>Overall System Architecture Diagram</vt:lpstr>
      <vt:lpstr>Modules &amp; Explanation</vt:lpstr>
      <vt:lpstr>Project Timeline</vt:lpstr>
      <vt:lpstr>Refrences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approach to enigma machine</dc:title>
  <dc:creator>New</dc:creator>
  <cp:lastModifiedBy>20MEI10033</cp:lastModifiedBy>
  <cp:revision>9</cp:revision>
  <dcterms:modified xsi:type="dcterms:W3CDTF">2022-04-09T08:59:01Z</dcterms:modified>
</cp:coreProperties>
</file>